
<file path=[Content_Types].xml><?xml version="1.0" encoding="utf-8"?>
<Types xmlns="http://schemas.openxmlformats.org/package/2006/content-types">
  <Default Extension="png" ContentType="image/png"/>
  <Default Extension="jfif" ContentType="image/jpe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59" r:id="rId3"/>
    <p:sldId id="256" r:id="rId4"/>
    <p:sldId id="260" r:id="rId5"/>
    <p:sldId id="277" r:id="rId6"/>
    <p:sldId id="264" r:id="rId7"/>
    <p:sldId id="266" r:id="rId8"/>
    <p:sldId id="267" r:id="rId9"/>
    <p:sldId id="268" r:id="rId10"/>
    <p:sldId id="269" r:id="rId11"/>
    <p:sldId id="270" r:id="rId12"/>
    <p:sldId id="271" r:id="rId13"/>
    <p:sldId id="272" r:id="rId14"/>
    <p:sldId id="273" r:id="rId15"/>
    <p:sldId id="274" r:id="rId16"/>
    <p:sldId id="263" r:id="rId17"/>
    <p:sldId id="27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8AE3CE9-5904-4CC9-82CE-303D2C0763B7}">
          <p14:sldIdLst>
            <p14:sldId id="261"/>
            <p14:sldId id="259"/>
            <p14:sldId id="256"/>
            <p14:sldId id="260"/>
          </p14:sldIdLst>
        </p14:section>
        <p14:section name="Untitled Section" id="{BAB1505B-0944-4245-A489-22CC63CCE094}">
          <p14:sldIdLst>
            <p14:sldId id="277"/>
            <p14:sldId id="264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63"/>
            <p14:sldId id="27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9ABF"/>
    <a:srgbClr val="DF3F00"/>
    <a:srgbClr val="E82F31"/>
    <a:srgbClr val="85BA00"/>
    <a:srgbClr val="93231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35" autoAdjust="0"/>
    <p:restoredTop sz="94259" autoAdjust="0"/>
  </p:normalViewPr>
  <p:slideViewPr>
    <p:cSldViewPr snapToGrid="0">
      <p:cViewPr varScale="1">
        <p:scale>
          <a:sx n="72" d="100"/>
          <a:sy n="72" d="100"/>
        </p:scale>
        <p:origin x="660" y="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fif>
</file>

<file path=ppt/media/image3.png>
</file>

<file path=ppt/media/image4.png>
</file>

<file path=ppt/media/image5.jfif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75856" y="1425713"/>
            <a:ext cx="6640287" cy="2387600"/>
          </a:xfrm>
        </p:spPr>
        <p:txBody>
          <a:bodyPr anchor="b">
            <a:normAutofit/>
          </a:bodyPr>
          <a:lstStyle>
            <a:lvl1pPr algn="ctr">
              <a:defRPr sz="6000">
                <a:solidFill>
                  <a:srgbClr val="85BA00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5856" y="3905388"/>
            <a:ext cx="6640287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04943" y="6541878"/>
            <a:ext cx="218367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76D79ED-3FA7-4EF8-964B-EB8BCFAB02F8}" type="datetimeFigureOut">
              <a:rPr lang="en-US" smtClean="0"/>
              <a:pPr/>
              <a:t>12/21/2022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218899" y="6541878"/>
            <a:ext cx="3275511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124693" y="6541879"/>
            <a:ext cx="190391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6F12CB2-7F2C-47B9-AE70-22A94B49F2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3790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t>12/21/2022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2562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943" y="1683613"/>
            <a:ext cx="8251553" cy="285273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4943" y="4563338"/>
            <a:ext cx="8251553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t>12/21/2022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3463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4943" y="1873975"/>
            <a:ext cx="420624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0926" y="1873975"/>
            <a:ext cx="429768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t>12/21/2022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2496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943" y="299811"/>
            <a:ext cx="8623663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4940" y="1615849"/>
            <a:ext cx="438912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4941" y="2439761"/>
            <a:ext cx="4389120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11629" y="1615849"/>
            <a:ext cx="411697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11629" y="2439761"/>
            <a:ext cx="411697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t>12/21/2022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7114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t>12/21/2022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7360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t>12/21/2022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5542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943" y="465138"/>
            <a:ext cx="3099980" cy="160020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594" y="465138"/>
            <a:ext cx="5371011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04943" y="2065338"/>
            <a:ext cx="309998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t>12/21/2022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6260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944" y="483326"/>
            <a:ext cx="2677886" cy="160020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218899" y="483326"/>
            <a:ext cx="5809707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04944" y="2083526"/>
            <a:ext cx="267788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t>12/21/2022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0549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hyperlink" Target="http://www.prezentr.com/?utm_source=templates&amp;utm_medium=presentation&amp;utm_campaign=free_downloads_2020" TargetMode="Externa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04943" y="417376"/>
            <a:ext cx="862366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4943" y="1841862"/>
            <a:ext cx="8623663" cy="43873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04943" y="6475617"/>
            <a:ext cx="21836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276D79ED-3FA7-4EF8-964B-EB8BCFAB02F8}" type="datetimeFigureOut">
              <a:rPr lang="en-US" smtClean="0"/>
              <a:pPr/>
              <a:t>12/21/2022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18899" y="6475617"/>
            <a:ext cx="327551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24693" y="6475618"/>
            <a:ext cx="19039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C6F12CB2-7F2C-47B9-AE70-22A94B49F233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610475" y="4914981"/>
            <a:ext cx="896556" cy="324395"/>
          </a:xfrm>
          <a:prstGeom prst="rect">
            <a:avLst/>
          </a:prstGeom>
        </p:spPr>
      </p:pic>
      <p:sp>
        <p:nvSpPr>
          <p:cNvPr id="12" name="TextBox 11"/>
          <p:cNvSpPr txBox="1"/>
          <p:nvPr userDrawn="1"/>
        </p:nvSpPr>
        <p:spPr>
          <a:xfrm rot="16200000">
            <a:off x="-2113768" y="2546065"/>
            <a:ext cx="3888671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bs-Latn-BA" sz="1200" dirty="0">
                <a:solidFill>
                  <a:schemeClr val="bg1">
                    <a:lumMod val="65000"/>
                  </a:schemeClr>
                </a:solidFill>
              </a:rPr>
              <a:t>Find</a:t>
            </a:r>
            <a:r>
              <a:rPr lang="bs-Latn-BA" sz="1200" baseline="0" dirty="0">
                <a:solidFill>
                  <a:schemeClr val="bg1">
                    <a:lumMod val="65000"/>
                  </a:schemeClr>
                </a:solidFill>
              </a:rPr>
              <a:t> m</a:t>
            </a:r>
            <a:r>
              <a:rPr lang="bs-Latn-BA" sz="1200" dirty="0">
                <a:solidFill>
                  <a:schemeClr val="bg1">
                    <a:lumMod val="65000"/>
                  </a:schemeClr>
                </a:solidFill>
              </a:rPr>
              <a:t>ore PowerPoint templates</a:t>
            </a:r>
            <a:r>
              <a:rPr lang="bs-Latn-BA" sz="1200" baseline="0" dirty="0">
                <a:solidFill>
                  <a:schemeClr val="bg1">
                    <a:lumMod val="65000"/>
                  </a:schemeClr>
                </a:solidFill>
              </a:rPr>
              <a:t> on </a:t>
            </a:r>
            <a:r>
              <a:rPr lang="bs-Latn-BA" sz="1200" b="1" baseline="0" dirty="0">
                <a:solidFill>
                  <a:schemeClr val="bg1">
                    <a:lumMod val="65000"/>
                  </a:schemeClr>
                </a:solidFill>
                <a:hlinkClick r:id="rId13"/>
              </a:rPr>
              <a:t>prezentr.com</a:t>
            </a:r>
            <a:r>
              <a:rPr lang="bs-Latn-BA" sz="1200" baseline="0" dirty="0">
                <a:solidFill>
                  <a:schemeClr val="bg1">
                    <a:lumMod val="65000"/>
                  </a:schemeClr>
                </a:solidFill>
              </a:rPr>
              <a:t>!</a:t>
            </a:r>
            <a:endParaRPr 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7349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E82F3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f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f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377321">
            <a:off x="1293829" y="576173"/>
            <a:ext cx="9381769" cy="579198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1724935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942" y="0"/>
            <a:ext cx="8623663" cy="894589"/>
          </a:xfrm>
        </p:spPr>
        <p:txBody>
          <a:bodyPr>
            <a:normAutofit/>
          </a:bodyPr>
          <a:lstStyle/>
          <a:p>
            <a:r>
              <a:rPr lang="en-IN" sz="5400" dirty="0" smtClean="0">
                <a:latin typeface="Edwardian Script ITC" panose="030303020407070D0804" pitchFamily="66" charset="0"/>
              </a:rPr>
              <a:t>Profile Update Module</a:t>
            </a:r>
            <a:endParaRPr lang="en-IN" sz="5400" dirty="0">
              <a:latin typeface="Edwardian Script ITC" panose="030303020407070D0804" pitchFamily="66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301" y="894589"/>
            <a:ext cx="7518942" cy="348005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sp>
        <p:nvSpPr>
          <p:cNvPr id="5" name="TextBox 4"/>
          <p:cNvSpPr txBox="1"/>
          <p:nvPr/>
        </p:nvSpPr>
        <p:spPr>
          <a:xfrm>
            <a:off x="836319" y="5122326"/>
            <a:ext cx="810715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Clr>
                <a:srgbClr val="7030A0"/>
              </a:buClr>
              <a:buFont typeface="Wingdings" panose="05000000000000000000" pitchFamily="2" charset="2"/>
              <a:buChar char="Ø"/>
            </a:pPr>
            <a:r>
              <a:rPr lang="en-IN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ll MT" panose="02020503060305020303" pitchFamily="18" charset="0"/>
              </a:rPr>
              <a:t>Allows User To Update Vital Information like Email Id ,</a:t>
            </a:r>
          </a:p>
          <a:p>
            <a:pPr>
              <a:buClr>
                <a:srgbClr val="7030A0"/>
              </a:buClr>
            </a:pPr>
            <a:r>
              <a:rPr lang="en-IN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ll MT" panose="02020503060305020303" pitchFamily="18" charset="0"/>
              </a:rPr>
              <a:t>    Phone No. , Address etc.</a:t>
            </a:r>
            <a:endParaRPr lang="en-IN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ll MT" panose="02020503060305020303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987826" y="4475041"/>
            <a:ext cx="47708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200" dirty="0" smtClean="0">
                <a:solidFill>
                  <a:srgbClr val="7030A0"/>
                </a:solidFill>
                <a:latin typeface="Edwardian Script ITC" panose="030303020407070D0804" pitchFamily="66" charset="0"/>
              </a:rPr>
              <a:t>Allocated To :- Faiz Ahmad Tadkal</a:t>
            </a:r>
            <a:endParaRPr lang="en-IN" sz="3200" dirty="0">
              <a:solidFill>
                <a:srgbClr val="7030A0"/>
              </a:solidFill>
              <a:latin typeface="Edwardian Script ITC" panose="030303020407070D08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814620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8842" y="-13648"/>
            <a:ext cx="8623663" cy="723331"/>
          </a:xfrm>
        </p:spPr>
        <p:txBody>
          <a:bodyPr>
            <a:noAutofit/>
          </a:bodyPr>
          <a:lstStyle/>
          <a:p>
            <a:r>
              <a:rPr lang="en-IN" sz="5400" dirty="0" smtClean="0">
                <a:latin typeface="Edwardian Script ITC" panose="030303020407070D0804" pitchFamily="66" charset="0"/>
              </a:rPr>
              <a:t>Product Searching Module</a:t>
            </a:r>
            <a:endParaRPr lang="en-IN" dirty="0">
              <a:latin typeface="Edwardian Script ITC" panose="030303020407070D0804" pitchFamily="66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8527" y="835183"/>
            <a:ext cx="8372201" cy="385543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836616" y="5374844"/>
            <a:ext cx="946227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Clr>
                <a:srgbClr val="7030A0"/>
              </a:buClr>
              <a:buFont typeface="Wingdings" panose="05000000000000000000" pitchFamily="2" charset="2"/>
              <a:buChar char="Ø"/>
            </a:pPr>
            <a:r>
              <a:rPr lang="en-IN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ll MT" panose="02020503060305020303" pitchFamily="18" charset="0"/>
              </a:rPr>
              <a:t>Allows User To Search Desired Products From Various Categories</a:t>
            </a:r>
          </a:p>
          <a:p>
            <a:pPr marL="342900" indent="-342900">
              <a:buClr>
                <a:srgbClr val="7030A0"/>
              </a:buClr>
              <a:buFont typeface="Wingdings" panose="05000000000000000000" pitchFamily="2" charset="2"/>
              <a:buChar char="Ø"/>
            </a:pPr>
            <a:r>
              <a:rPr lang="en-IN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ll MT" panose="02020503060305020303" pitchFamily="18" charset="0"/>
              </a:rPr>
              <a:t>Allowed For Registered And Non-Registered Users </a:t>
            </a:r>
            <a:endParaRPr lang="en-IN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ll MT" panose="02020503060305020303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988860" y="4816116"/>
            <a:ext cx="44486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200" dirty="0" smtClean="0">
                <a:solidFill>
                  <a:srgbClr val="7030A0"/>
                </a:solidFill>
                <a:latin typeface="Edwardian Script ITC" panose="030303020407070D0804" pitchFamily="66" charset="0"/>
              </a:rPr>
              <a:t>Allocated To :- Faisal Mangalgiri</a:t>
            </a:r>
            <a:endParaRPr lang="en-IN" sz="3200" dirty="0">
              <a:solidFill>
                <a:srgbClr val="7030A0"/>
              </a:solidFill>
              <a:latin typeface="Edwardian Script ITC" panose="030303020407070D08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159210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943" y="1"/>
            <a:ext cx="8623663" cy="662608"/>
          </a:xfrm>
        </p:spPr>
        <p:txBody>
          <a:bodyPr>
            <a:noAutofit/>
          </a:bodyPr>
          <a:lstStyle/>
          <a:p>
            <a:r>
              <a:rPr lang="en-IN" sz="5400" dirty="0" smtClean="0">
                <a:latin typeface="Edwardian Script ITC" panose="030303020407070D0804" pitchFamily="66" charset="0"/>
              </a:rPr>
              <a:t>Cart</a:t>
            </a:r>
            <a:endParaRPr lang="en-IN" dirty="0">
              <a:latin typeface="Edwardian Script ITC" panose="030303020407070D0804" pitchFamily="66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620" y="1119036"/>
            <a:ext cx="7475544" cy="3399115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sp>
        <p:nvSpPr>
          <p:cNvPr id="5" name="TextBox 4"/>
          <p:cNvSpPr txBox="1"/>
          <p:nvPr/>
        </p:nvSpPr>
        <p:spPr>
          <a:xfrm>
            <a:off x="6804279" y="1630018"/>
            <a:ext cx="44486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200" dirty="0" smtClean="0">
                <a:solidFill>
                  <a:srgbClr val="7030A0"/>
                </a:solidFill>
                <a:latin typeface="Edwardian Script ITC" panose="030303020407070D0804" pitchFamily="66" charset="0"/>
              </a:rPr>
              <a:t>Allocated To :- Faisal Mangalgiri</a:t>
            </a:r>
            <a:endParaRPr lang="en-IN" sz="3200" dirty="0">
              <a:solidFill>
                <a:srgbClr val="7030A0"/>
              </a:solidFill>
              <a:latin typeface="Edwardian Script ITC" panose="030303020407070D0804" pitchFamily="66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44557" y="4974578"/>
            <a:ext cx="76778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Clr>
                <a:srgbClr val="7030A0"/>
              </a:buClr>
              <a:buFont typeface="Wingdings" panose="05000000000000000000" pitchFamily="2" charset="2"/>
              <a:buChar char="Ø"/>
            </a:pPr>
            <a:r>
              <a:rPr lang="en-IN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ll MT" panose="02020503060305020303" pitchFamily="18" charset="0"/>
              </a:rPr>
              <a:t>Allows To View Products Which Are Added To Cart </a:t>
            </a:r>
          </a:p>
          <a:p>
            <a:pPr marL="342900" indent="-342900">
              <a:buClr>
                <a:srgbClr val="7030A0"/>
              </a:buClr>
              <a:buFont typeface="Wingdings" panose="05000000000000000000" pitchFamily="2" charset="2"/>
              <a:buChar char="Ø"/>
            </a:pPr>
            <a:r>
              <a:rPr lang="en-IN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ll MT" panose="02020503060305020303" pitchFamily="18" charset="0"/>
              </a:rPr>
              <a:t>Allows To Make Payment </a:t>
            </a:r>
            <a:endParaRPr lang="en-IN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241807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2696" y="0"/>
            <a:ext cx="8623663" cy="781877"/>
          </a:xfrm>
        </p:spPr>
        <p:txBody>
          <a:bodyPr>
            <a:noAutofit/>
          </a:bodyPr>
          <a:lstStyle/>
          <a:p>
            <a:r>
              <a:rPr lang="en-IN" sz="5400" dirty="0" smtClean="0">
                <a:latin typeface="Edwardian Script ITC" panose="030303020407070D0804" pitchFamily="66" charset="0"/>
              </a:rPr>
              <a:t>Payment Module</a:t>
            </a:r>
            <a:endParaRPr lang="en-IN" sz="5400" dirty="0">
              <a:latin typeface="Edwardian Script ITC" panose="030303020407070D0804" pitchFamily="66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619" y="897792"/>
            <a:ext cx="8108909" cy="370071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TextBox 2"/>
          <p:cNvSpPr txBox="1"/>
          <p:nvPr/>
        </p:nvSpPr>
        <p:spPr>
          <a:xfrm>
            <a:off x="794825" y="5292084"/>
            <a:ext cx="900195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Clr>
                <a:srgbClr val="7030A0"/>
              </a:buClr>
              <a:buFont typeface="Wingdings" panose="05000000000000000000" pitchFamily="2" charset="2"/>
              <a:buChar char="Ø"/>
            </a:pPr>
            <a:r>
              <a:rPr lang="en-IN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ll MT" panose="02020503060305020303" pitchFamily="18" charset="0"/>
              </a:rPr>
              <a:t>Allows To Pay By Various Methods Like Credit / Debit Cards ,</a:t>
            </a:r>
          </a:p>
          <a:p>
            <a:pPr>
              <a:buClr>
                <a:srgbClr val="7030A0"/>
              </a:buClr>
            </a:pPr>
            <a:r>
              <a:rPr lang="en-IN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ll MT" panose="02020503060305020303" pitchFamily="18" charset="0"/>
              </a:rPr>
              <a:t>    PayPal , UPI </a:t>
            </a:r>
            <a:endParaRPr lang="en-IN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ll MT" panose="02020503060305020303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19945" y="4707309"/>
            <a:ext cx="40735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200" dirty="0" smtClean="0">
                <a:solidFill>
                  <a:srgbClr val="7030A0"/>
                </a:solidFill>
                <a:latin typeface="Edwardian Script ITC" panose="030303020407070D0804" pitchFamily="66" charset="0"/>
              </a:rPr>
              <a:t>Allocated To :- Shuaib Tamboli</a:t>
            </a:r>
            <a:endParaRPr lang="en-IN" sz="3200" dirty="0">
              <a:solidFill>
                <a:srgbClr val="7030A0"/>
              </a:solidFill>
              <a:latin typeface="Edwardian Script ITC" panose="030303020407070D08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152219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0317" y="13252"/>
            <a:ext cx="8623663" cy="649357"/>
          </a:xfrm>
        </p:spPr>
        <p:txBody>
          <a:bodyPr>
            <a:noAutofit/>
          </a:bodyPr>
          <a:lstStyle/>
          <a:p>
            <a:r>
              <a:rPr lang="en-IN" sz="5400" dirty="0" smtClean="0">
                <a:latin typeface="Edwardian Script ITC" panose="030303020407070D0804" pitchFamily="66" charset="0"/>
              </a:rPr>
              <a:t>Message Searching Module</a:t>
            </a:r>
            <a:endParaRPr lang="en-IN" sz="5400" dirty="0">
              <a:latin typeface="Edwardian Script ITC" panose="030303020407070D0804" pitchFamily="66" charset="0"/>
            </a:endParaRP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1128" y="828489"/>
            <a:ext cx="7722142" cy="356318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TextBox 5"/>
          <p:cNvSpPr txBox="1"/>
          <p:nvPr/>
        </p:nvSpPr>
        <p:spPr>
          <a:xfrm>
            <a:off x="2848455" y="4534005"/>
            <a:ext cx="51074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200" dirty="0" smtClean="0">
                <a:solidFill>
                  <a:srgbClr val="7030A0"/>
                </a:solidFill>
                <a:latin typeface="Edwardian Script ITC" panose="030303020407070D0804" pitchFamily="66" charset="0"/>
              </a:rPr>
              <a:t>Allocated To :- Mushraf  Ali Mucchale</a:t>
            </a:r>
            <a:endParaRPr lang="en-IN" sz="3200" dirty="0">
              <a:solidFill>
                <a:srgbClr val="7030A0"/>
              </a:solidFill>
              <a:latin typeface="Edwardian Script ITC" panose="030303020407070D0804" pitchFamily="66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456187" y="5131168"/>
            <a:ext cx="832779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Clr>
                <a:srgbClr val="7030A0"/>
              </a:buClr>
              <a:buFont typeface="Wingdings" panose="05000000000000000000" pitchFamily="2" charset="2"/>
              <a:buChar char="Ø"/>
            </a:pPr>
            <a:r>
              <a:rPr lang="en-IN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ll MT" panose="02020503060305020303" pitchFamily="18" charset="0"/>
              </a:rPr>
              <a:t>Allows To Search , Sort , Save &amp; Delete  Messages (Mails)</a:t>
            </a:r>
          </a:p>
          <a:p>
            <a:pPr marL="342900" indent="-342900">
              <a:buClr>
                <a:srgbClr val="7030A0"/>
              </a:buClr>
              <a:buFont typeface="Wingdings" panose="05000000000000000000" pitchFamily="2" charset="2"/>
              <a:buChar char="Ø"/>
            </a:pPr>
            <a:r>
              <a:rPr lang="en-IN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ll MT" panose="02020503060305020303" pitchFamily="18" charset="0"/>
              </a:rPr>
              <a:t>Allows To Make Folder For Saving Messages</a:t>
            </a:r>
            <a:endParaRPr lang="en-IN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581347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2265" y="0"/>
            <a:ext cx="8623663" cy="689113"/>
          </a:xfrm>
        </p:spPr>
        <p:txBody>
          <a:bodyPr>
            <a:noAutofit/>
          </a:bodyPr>
          <a:lstStyle/>
          <a:p>
            <a:r>
              <a:rPr lang="en-IN" sz="5400" dirty="0" smtClean="0">
                <a:latin typeface="Edwardian Script ITC" panose="030303020407070D0804" pitchFamily="66" charset="0"/>
              </a:rPr>
              <a:t>Log Out Module</a:t>
            </a:r>
            <a:endParaRPr lang="en-IN" sz="5400" dirty="0">
              <a:latin typeface="Edwardian Script ITC" panose="030303020407070D0804" pitchFamily="66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3577" y="894066"/>
            <a:ext cx="7757058" cy="3677934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1073426" y="5287618"/>
            <a:ext cx="108137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7030A0"/>
              </a:buClr>
              <a:buFont typeface="Wingdings" panose="05000000000000000000" pitchFamily="2" charset="2"/>
              <a:buChar char="Ø"/>
            </a:pPr>
            <a:r>
              <a:rPr lang="en-IN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ll MT" panose="02020503060305020303" pitchFamily="18" charset="0"/>
              </a:rPr>
              <a:t>Allows To Log Out User From Shopping Site After Completing All Tasks . </a:t>
            </a:r>
          </a:p>
          <a:p>
            <a:pPr marL="342900" indent="-342900">
              <a:buClr>
                <a:srgbClr val="7030A0"/>
              </a:buClr>
              <a:buFont typeface="Wingdings" panose="05000000000000000000" pitchFamily="2" charset="2"/>
              <a:buChar char="Ø"/>
            </a:pPr>
            <a:r>
              <a:rPr lang="en-IN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ll MT" panose="02020503060305020303" pitchFamily="18" charset="0"/>
              </a:rPr>
              <a:t>User Can Log In Again With Same Or Different Account </a:t>
            </a:r>
            <a:endParaRPr lang="en-IN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ll MT" panose="02020503060305020303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988860" y="4816116"/>
            <a:ext cx="45656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200" dirty="0" smtClean="0">
                <a:solidFill>
                  <a:srgbClr val="7030A0"/>
                </a:solidFill>
                <a:latin typeface="Edwardian Script ITC" panose="030303020407070D0804" pitchFamily="66" charset="0"/>
              </a:rPr>
              <a:t>Allocated To :- Obaidullah Khateeb</a:t>
            </a:r>
            <a:endParaRPr lang="en-IN" sz="3200" dirty="0">
              <a:solidFill>
                <a:srgbClr val="7030A0"/>
              </a:solidFill>
              <a:latin typeface="Edwardian Script ITC" panose="030303020407070D08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083645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7708" y="-117206"/>
            <a:ext cx="8623663" cy="835784"/>
          </a:xfrm>
        </p:spPr>
        <p:txBody>
          <a:bodyPr/>
          <a:lstStyle/>
          <a:p>
            <a:r>
              <a:rPr lang="en-IN" dirty="0" smtClean="0">
                <a:solidFill>
                  <a:srgbClr val="DF3F00"/>
                </a:solidFill>
                <a:latin typeface="Edwardian Script ITC" panose="030303020407070D0804" pitchFamily="66" charset="0"/>
              </a:rPr>
              <a:t>Flow Chart</a:t>
            </a:r>
            <a:endParaRPr lang="en-IN" dirty="0">
              <a:solidFill>
                <a:srgbClr val="DF3F00"/>
              </a:solidFill>
              <a:latin typeface="Edwardian Script ITC" panose="030303020407070D0804" pitchFamily="66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934" y="0"/>
            <a:ext cx="9555883" cy="71669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6436093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3101">
            <a:off x="1427581" y="500607"/>
            <a:ext cx="9424525" cy="5825945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420751339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6" descr="Symbiosis Centre for Distance Learning: A modern education hub – ThePrint –"/>
          <p:cNvSpPr>
            <a:spLocks noChangeAspect="1" noChangeArrowheads="1"/>
          </p:cNvSpPr>
          <p:nvPr/>
        </p:nvSpPr>
        <p:spPr bwMode="auto">
          <a:xfrm>
            <a:off x="5072132" y="3155329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2" name="Oval 11"/>
          <p:cNvSpPr/>
          <p:nvPr/>
        </p:nvSpPr>
        <p:spPr>
          <a:xfrm>
            <a:off x="827315" y="0"/>
            <a:ext cx="10595428" cy="6858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80844">
            <a:off x="551012" y="-362475"/>
            <a:ext cx="11141031" cy="75872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1126" y="1377588"/>
            <a:ext cx="6700801" cy="1452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21415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/>
          <p:cNvSpPr/>
          <p:nvPr/>
        </p:nvSpPr>
        <p:spPr>
          <a:xfrm>
            <a:off x="609600" y="0"/>
            <a:ext cx="10827657" cy="6858000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" name="Rectangle 8"/>
          <p:cNvSpPr/>
          <p:nvPr/>
        </p:nvSpPr>
        <p:spPr>
          <a:xfrm>
            <a:off x="769255" y="2948216"/>
            <a:ext cx="10421257" cy="1248228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960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eBay</a:t>
            </a:r>
            <a:r>
              <a:rPr lang="en-IN" sz="96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 </a:t>
            </a:r>
            <a:r>
              <a:rPr lang="en-IN" sz="960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Online</a:t>
            </a:r>
            <a:r>
              <a:rPr lang="en-IN" sz="96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 </a:t>
            </a:r>
            <a:r>
              <a:rPr lang="en-IN" sz="9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Shopping</a:t>
            </a:r>
            <a:r>
              <a:rPr lang="en-IN" sz="96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 </a:t>
            </a:r>
            <a:r>
              <a:rPr lang="en-IN" sz="9600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Store</a:t>
            </a:r>
            <a:endParaRPr lang="en-IN" sz="9600" dirty="0">
              <a:solidFill>
                <a:srgbClr val="92D050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5368" y="-347825"/>
            <a:ext cx="4209032" cy="3152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92881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3228" y="0"/>
            <a:ext cx="8623663" cy="821635"/>
          </a:xfrm>
        </p:spPr>
        <p:txBody>
          <a:bodyPr>
            <a:noAutofit/>
          </a:bodyPr>
          <a:lstStyle/>
          <a:p>
            <a:r>
              <a:rPr lang="en-IN" sz="5400" dirty="0">
                <a:latin typeface="Edwardian Script ITC" panose="030303020407070D0804" pitchFamily="66" charset="0"/>
              </a:rPr>
              <a:t> eBay </a:t>
            </a:r>
            <a:r>
              <a:rPr lang="en-IN" sz="5400" dirty="0">
                <a:solidFill>
                  <a:srgbClr val="0070C0"/>
                </a:solidFill>
                <a:latin typeface="Edwardian Script ITC" panose="030303020407070D0804" pitchFamily="66" charset="0"/>
              </a:rPr>
              <a:t>Online</a:t>
            </a:r>
            <a:r>
              <a:rPr lang="en-IN" sz="5400" dirty="0">
                <a:latin typeface="Edwardian Script ITC" panose="030303020407070D0804" pitchFamily="66" charset="0"/>
              </a:rPr>
              <a:t> </a:t>
            </a:r>
            <a:r>
              <a:rPr lang="en-IN" sz="5400" dirty="0">
                <a:solidFill>
                  <a:srgbClr val="FFC000"/>
                </a:solidFill>
                <a:latin typeface="Edwardian Script ITC" panose="030303020407070D0804" pitchFamily="66" charset="0"/>
              </a:rPr>
              <a:t>Shopping</a:t>
            </a:r>
            <a:r>
              <a:rPr lang="en-IN" sz="5400" dirty="0">
                <a:latin typeface="Edwardian Script ITC" panose="030303020407070D0804" pitchFamily="66" charset="0"/>
              </a:rPr>
              <a:t> </a:t>
            </a:r>
            <a:r>
              <a:rPr lang="en-IN" sz="5400" dirty="0">
                <a:solidFill>
                  <a:srgbClr val="92D050"/>
                </a:solidFill>
                <a:latin typeface="Edwardian Script ITC" panose="030303020407070D0804" pitchFamily="66" charset="0"/>
              </a:rPr>
              <a:t>Store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2714" y="821635"/>
            <a:ext cx="11482257" cy="4331745"/>
          </a:xfrm>
        </p:spPr>
        <p:txBody>
          <a:bodyPr>
            <a:normAutofit lnSpcReduction="10000"/>
          </a:bodyPr>
          <a:lstStyle/>
          <a:p>
            <a:r>
              <a:rPr lang="en-IN" b="1" dirty="0">
                <a:solidFill>
                  <a:srgbClr val="932313"/>
                </a:solidFill>
              </a:rPr>
              <a:t>Project Name          </a:t>
            </a:r>
            <a:r>
              <a:rPr lang="en-IN" b="1" dirty="0"/>
              <a:t>:-    </a:t>
            </a:r>
            <a:r>
              <a:rPr lang="en-IN" b="1" dirty="0" smtClean="0"/>
              <a:t> </a:t>
            </a:r>
            <a:r>
              <a:rPr lang="en-IN" sz="2400" b="1" dirty="0" smtClean="0"/>
              <a:t>eBay </a:t>
            </a:r>
            <a:r>
              <a:rPr lang="en-IN" sz="2400" b="1" dirty="0"/>
              <a:t>Online Shopping Store</a:t>
            </a:r>
          </a:p>
          <a:p>
            <a:r>
              <a:rPr lang="en-IN" b="1" dirty="0">
                <a:solidFill>
                  <a:srgbClr val="932313"/>
                </a:solidFill>
              </a:rPr>
              <a:t>Project Domain       </a:t>
            </a:r>
            <a:r>
              <a:rPr lang="en-IN" b="1" dirty="0"/>
              <a:t>:-   </a:t>
            </a:r>
            <a:r>
              <a:rPr lang="en-IN" b="1" dirty="0" smtClean="0"/>
              <a:t>  </a:t>
            </a:r>
            <a:r>
              <a:rPr lang="en-IN" sz="2400" b="1" dirty="0"/>
              <a:t>E-Commerce Domain</a:t>
            </a:r>
          </a:p>
          <a:p>
            <a:r>
              <a:rPr lang="en-IN" b="1" dirty="0">
                <a:solidFill>
                  <a:srgbClr val="932313"/>
                </a:solidFill>
              </a:rPr>
              <a:t>Project Tech.          </a:t>
            </a:r>
            <a:r>
              <a:rPr lang="en-IN" b="1" dirty="0"/>
              <a:t>:-  </a:t>
            </a:r>
            <a:r>
              <a:rPr lang="en-IN" b="1" dirty="0" smtClean="0"/>
              <a:t>   </a:t>
            </a:r>
            <a:r>
              <a:rPr lang="en-IN" sz="2400" b="1" dirty="0"/>
              <a:t>Manual Testing</a:t>
            </a:r>
          </a:p>
          <a:p>
            <a:r>
              <a:rPr lang="en-IN" b="1" dirty="0">
                <a:solidFill>
                  <a:srgbClr val="932313"/>
                </a:solidFill>
              </a:rPr>
              <a:t>Approach Followed </a:t>
            </a:r>
            <a:r>
              <a:rPr lang="en-IN" b="1" dirty="0" smtClean="0"/>
              <a:t>:-     </a:t>
            </a:r>
            <a:r>
              <a:rPr lang="en-IN" sz="2400" b="1" dirty="0" smtClean="0"/>
              <a:t>Agile </a:t>
            </a:r>
            <a:r>
              <a:rPr lang="en-IN" sz="2400" b="1" dirty="0"/>
              <a:t>Methodology</a:t>
            </a:r>
          </a:p>
          <a:p>
            <a:r>
              <a:rPr lang="en-IN" b="1" dirty="0">
                <a:solidFill>
                  <a:srgbClr val="932313"/>
                </a:solidFill>
              </a:rPr>
              <a:t>Tools Used              </a:t>
            </a:r>
            <a:r>
              <a:rPr lang="en-IN" b="1" dirty="0" smtClean="0">
                <a:solidFill>
                  <a:srgbClr val="932313"/>
                </a:solidFill>
              </a:rPr>
              <a:t> </a:t>
            </a:r>
            <a:r>
              <a:rPr lang="en-IN" b="1" dirty="0" smtClean="0"/>
              <a:t>:-    </a:t>
            </a:r>
            <a:r>
              <a:rPr lang="en-IN" sz="2400" b="1" dirty="0"/>
              <a:t>Jira , Google Sheet</a:t>
            </a:r>
          </a:p>
          <a:p>
            <a:r>
              <a:rPr lang="en-IN" b="1" dirty="0">
                <a:solidFill>
                  <a:srgbClr val="932313"/>
                </a:solidFill>
              </a:rPr>
              <a:t>Types Of Meetings  </a:t>
            </a:r>
            <a:r>
              <a:rPr lang="en-IN" b="1" dirty="0" smtClean="0">
                <a:solidFill>
                  <a:srgbClr val="932313"/>
                </a:solidFill>
              </a:rPr>
              <a:t> </a:t>
            </a:r>
            <a:r>
              <a:rPr lang="en-IN" b="1" dirty="0" smtClean="0"/>
              <a:t>:-    </a:t>
            </a:r>
            <a:r>
              <a:rPr lang="en-IN" sz="2400" b="1" dirty="0"/>
              <a:t>Sprint Planning , Weekly stand Up </a:t>
            </a:r>
            <a:r>
              <a:rPr lang="en-IN" sz="2400" b="1" dirty="0" smtClean="0"/>
              <a:t>Meeting</a:t>
            </a:r>
          </a:p>
          <a:p>
            <a:pPr marL="0" indent="0">
              <a:buNone/>
            </a:pPr>
            <a:r>
              <a:rPr lang="en-IN" sz="2400" b="1" dirty="0" smtClean="0"/>
              <a:t>                                              Sprint Review , Sprint Retrospective </a:t>
            </a:r>
          </a:p>
          <a:p>
            <a:r>
              <a:rPr lang="en-IN" b="1" dirty="0" smtClean="0">
                <a:solidFill>
                  <a:srgbClr val="932313"/>
                </a:solidFill>
              </a:rPr>
              <a:t>Team </a:t>
            </a:r>
            <a:r>
              <a:rPr lang="en-IN" b="1" dirty="0">
                <a:solidFill>
                  <a:srgbClr val="932313"/>
                </a:solidFill>
              </a:rPr>
              <a:t>Size               </a:t>
            </a:r>
            <a:r>
              <a:rPr lang="en-IN" b="1" dirty="0"/>
              <a:t>:-   </a:t>
            </a:r>
            <a:r>
              <a:rPr lang="en-IN" b="1" dirty="0" smtClean="0"/>
              <a:t> </a:t>
            </a:r>
            <a:r>
              <a:rPr lang="en-IN" sz="2400" b="1" dirty="0" smtClean="0"/>
              <a:t>6 </a:t>
            </a:r>
            <a:r>
              <a:rPr lang="en-IN" sz="2400" b="1" dirty="0"/>
              <a:t>Members </a:t>
            </a:r>
            <a:endParaRPr lang="en-IN" sz="2400" b="1" dirty="0" smtClean="0"/>
          </a:p>
          <a:p>
            <a:r>
              <a:rPr lang="en-IN" b="1" dirty="0" smtClean="0">
                <a:solidFill>
                  <a:srgbClr val="932313"/>
                </a:solidFill>
              </a:rPr>
              <a:t>Guided By               </a:t>
            </a:r>
            <a:r>
              <a:rPr lang="en-IN" b="1" dirty="0" smtClean="0"/>
              <a:t>:-    </a:t>
            </a:r>
            <a:r>
              <a:rPr lang="en-IN" sz="2400" b="1" dirty="0" smtClean="0"/>
              <a:t>Mr. Prasad Deshpande Sir</a:t>
            </a:r>
            <a:endParaRPr lang="en-IN" sz="2400" b="1" dirty="0"/>
          </a:p>
          <a:p>
            <a:endParaRPr lang="en-IN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7653380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578" y="0"/>
            <a:ext cx="8623663" cy="669302"/>
          </a:xfrm>
        </p:spPr>
        <p:txBody>
          <a:bodyPr>
            <a:noAutofit/>
          </a:bodyPr>
          <a:lstStyle/>
          <a:p>
            <a:r>
              <a:rPr lang="en-IN" sz="5400" dirty="0">
                <a:solidFill>
                  <a:srgbClr val="C00000"/>
                </a:solidFill>
                <a:latin typeface="Edwardian Script ITC" panose="030303020407070D0804" pitchFamily="66" charset="0"/>
              </a:rPr>
              <a:t>Individual</a:t>
            </a:r>
            <a:r>
              <a:rPr lang="en-IN" sz="5400" dirty="0">
                <a:latin typeface="Edwardian Script ITC" panose="030303020407070D0804" pitchFamily="66" charset="0"/>
              </a:rPr>
              <a:t> </a:t>
            </a:r>
            <a:r>
              <a:rPr lang="en-IN" sz="5400" dirty="0">
                <a:solidFill>
                  <a:srgbClr val="00B0F0"/>
                </a:solidFill>
                <a:latin typeface="Edwardian Script ITC" panose="030303020407070D0804" pitchFamily="66" charset="0"/>
              </a:rPr>
              <a:t>Model</a:t>
            </a:r>
            <a:r>
              <a:rPr lang="en-IN" sz="5400" dirty="0">
                <a:latin typeface="Edwardian Script ITC" panose="030303020407070D0804" pitchFamily="66" charset="0"/>
              </a:rPr>
              <a:t> </a:t>
            </a:r>
            <a:r>
              <a:rPr lang="en-IN" sz="5400" dirty="0">
                <a:solidFill>
                  <a:srgbClr val="FFC000"/>
                </a:solidFill>
                <a:latin typeface="Edwardian Script ITC" panose="030303020407070D0804" pitchFamily="66" charset="0"/>
              </a:rPr>
              <a:t>Allocation</a:t>
            </a:r>
            <a:endParaRPr lang="en-IN" sz="54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457" y="669302"/>
            <a:ext cx="8019040" cy="319942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TextBox 6"/>
          <p:cNvSpPr txBox="1"/>
          <p:nvPr/>
        </p:nvSpPr>
        <p:spPr>
          <a:xfrm>
            <a:off x="1098457" y="3811012"/>
            <a:ext cx="899387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accent5">
                  <a:lumMod val="75000"/>
                </a:schemeClr>
              </a:buClr>
              <a:buFont typeface="+mj-lt"/>
              <a:buAutoNum type="arabicPeriod"/>
            </a:pPr>
            <a:r>
              <a:rPr lang="en-IN" sz="2400" i="1" dirty="0">
                <a:solidFill>
                  <a:srgbClr val="C00000"/>
                </a:solidFill>
              </a:rPr>
              <a:t>Obaidullah Khateeb      :-</a:t>
            </a:r>
            <a:r>
              <a:rPr lang="en-IN" sz="24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Registration &amp; Log Out Module</a:t>
            </a:r>
          </a:p>
          <a:p>
            <a:pPr>
              <a:buClr>
                <a:schemeClr val="accent5">
                  <a:lumMod val="75000"/>
                </a:schemeClr>
              </a:buClr>
              <a:buFont typeface="+mj-lt"/>
              <a:buAutoNum type="arabicPeriod"/>
            </a:pPr>
            <a:r>
              <a:rPr lang="en-IN" sz="2400" i="1" dirty="0">
                <a:solidFill>
                  <a:srgbClr val="0070C0"/>
                </a:solidFill>
              </a:rPr>
              <a:t>Mujahid Shaikh             :- </a:t>
            </a:r>
            <a:r>
              <a:rPr lang="en-IN" sz="24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Login Module</a:t>
            </a:r>
          </a:p>
          <a:p>
            <a:pPr>
              <a:buClr>
                <a:schemeClr val="accent5">
                  <a:lumMod val="75000"/>
                </a:schemeClr>
              </a:buClr>
              <a:buFont typeface="+mj-lt"/>
              <a:buAutoNum type="arabicPeriod"/>
            </a:pPr>
            <a:r>
              <a:rPr lang="en-IN" sz="2400" i="1" dirty="0">
                <a:solidFill>
                  <a:srgbClr val="FFC000"/>
                </a:solidFill>
              </a:rPr>
              <a:t>Faiz Ahmad Tadkal       :- </a:t>
            </a:r>
            <a:r>
              <a:rPr lang="en-IN" sz="24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Profile Edit Module</a:t>
            </a:r>
          </a:p>
          <a:p>
            <a:pPr>
              <a:buClr>
                <a:schemeClr val="accent5">
                  <a:lumMod val="75000"/>
                </a:schemeClr>
              </a:buClr>
              <a:buFont typeface="+mj-lt"/>
              <a:buAutoNum type="arabicPeriod"/>
            </a:pPr>
            <a:r>
              <a:rPr lang="en-IN" sz="2400" i="1" dirty="0">
                <a:solidFill>
                  <a:srgbClr val="00B050"/>
                </a:solidFill>
              </a:rPr>
              <a:t>Faisal Mangalgiri         :- </a:t>
            </a:r>
            <a:r>
              <a:rPr lang="en-IN" sz="24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Product Booking</a:t>
            </a:r>
          </a:p>
          <a:p>
            <a:pPr>
              <a:buClr>
                <a:schemeClr val="accent5">
                  <a:lumMod val="75000"/>
                </a:schemeClr>
              </a:buClr>
              <a:buFont typeface="+mj-lt"/>
              <a:buAutoNum type="arabicPeriod"/>
            </a:pPr>
            <a:r>
              <a:rPr lang="en-IN" sz="2400" i="1" dirty="0">
                <a:solidFill>
                  <a:srgbClr val="FF0000"/>
                </a:solidFill>
              </a:rPr>
              <a:t>Shuaib Tamboli            :-</a:t>
            </a:r>
            <a:r>
              <a:rPr lang="en-IN" sz="24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Product Purchasing</a:t>
            </a:r>
          </a:p>
          <a:p>
            <a:pPr>
              <a:buClr>
                <a:schemeClr val="accent5">
                  <a:lumMod val="75000"/>
                </a:schemeClr>
              </a:buClr>
              <a:buFont typeface="+mj-lt"/>
              <a:buAutoNum type="arabicPeriod"/>
            </a:pPr>
            <a:r>
              <a:rPr lang="en-IN" sz="2400" i="1" dirty="0">
                <a:solidFill>
                  <a:srgbClr val="00B0F0"/>
                </a:solidFill>
              </a:rPr>
              <a:t>Mushraf Ali Mucchale :-</a:t>
            </a:r>
            <a:r>
              <a:rPr lang="en-IN" sz="24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Message Searching</a:t>
            </a:r>
          </a:p>
          <a:p>
            <a:endParaRPr lang="en-US" sz="2400" i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en-IN" sz="2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697358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8195" y="1"/>
            <a:ext cx="8623663" cy="596348"/>
          </a:xfrm>
        </p:spPr>
        <p:txBody>
          <a:bodyPr>
            <a:noAutofit/>
          </a:bodyPr>
          <a:lstStyle/>
          <a:p>
            <a:r>
              <a:rPr lang="en-IN" sz="5400" dirty="0" smtClean="0">
                <a:latin typeface="Edwardian Script ITC" panose="030303020407070D0804" pitchFamily="66" charset="0"/>
              </a:rPr>
              <a:t>Use </a:t>
            </a:r>
            <a:r>
              <a:rPr lang="en-IN" sz="5400" dirty="0" smtClean="0">
                <a:solidFill>
                  <a:srgbClr val="FFC000"/>
                </a:solidFill>
                <a:latin typeface="Edwardian Script ITC" panose="030303020407070D0804" pitchFamily="66" charset="0"/>
              </a:rPr>
              <a:t>Case</a:t>
            </a:r>
            <a:r>
              <a:rPr lang="en-IN" sz="5400" dirty="0" smtClean="0">
                <a:latin typeface="Edwardian Script ITC" panose="030303020407070D0804" pitchFamily="66" charset="0"/>
              </a:rPr>
              <a:t> </a:t>
            </a:r>
            <a:r>
              <a:rPr lang="en-IN" sz="5400" dirty="0" smtClean="0">
                <a:solidFill>
                  <a:srgbClr val="00B050"/>
                </a:solidFill>
                <a:latin typeface="Edwardian Script ITC" panose="030303020407070D0804" pitchFamily="66" charset="0"/>
              </a:rPr>
              <a:t>Diagram</a:t>
            </a:r>
            <a:endParaRPr lang="en-IN" sz="5400" dirty="0">
              <a:solidFill>
                <a:srgbClr val="00B050"/>
              </a:solidFill>
              <a:latin typeface="Edwardian Script ITC" panose="030303020407070D0804" pitchFamily="66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290" y="298175"/>
            <a:ext cx="7966186" cy="6261651"/>
          </a:xfrm>
        </p:spPr>
      </p:pic>
    </p:spTree>
    <p:extLst>
      <p:ext uri="{BB962C8B-B14F-4D97-AF65-F5344CB8AC3E}">
        <p14:creationId xmlns:p14="http://schemas.microsoft.com/office/powerpoint/2010/main" val="318785488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943" y="0"/>
            <a:ext cx="8623663" cy="715617"/>
          </a:xfrm>
        </p:spPr>
        <p:txBody>
          <a:bodyPr>
            <a:noAutofit/>
          </a:bodyPr>
          <a:lstStyle/>
          <a:p>
            <a:r>
              <a:rPr lang="en-IN" sz="5400" dirty="0" smtClean="0">
                <a:latin typeface="Edwardian Script ITC" panose="030303020407070D0804" pitchFamily="66" charset="0"/>
              </a:rPr>
              <a:t>Personal Registration </a:t>
            </a:r>
            <a:endParaRPr lang="en-IN" dirty="0">
              <a:latin typeface="Edwardian Script ITC" panose="030303020407070D0804" pitchFamily="66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3834" y="844530"/>
            <a:ext cx="7356142" cy="424833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1323834" y="5511118"/>
            <a:ext cx="77047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rgbClr val="7030A0"/>
              </a:buClr>
              <a:buFont typeface="Wingdings" panose="05000000000000000000" pitchFamily="2" charset="2"/>
              <a:buChar char="Ø"/>
            </a:pPr>
            <a:r>
              <a:rPr lang="en-IN" sz="2400" b="1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ll MT" panose="02020503060305020303" pitchFamily="18" charset="0"/>
              </a:rPr>
              <a:t>User Can Register By Filing Personal Information . </a:t>
            </a:r>
            <a:endParaRPr lang="en-IN" sz="2400" b="1" dirty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ll MT" panose="02020503060305020303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290048" y="5028263"/>
            <a:ext cx="47310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 smtClean="0">
                <a:solidFill>
                  <a:srgbClr val="7030A0"/>
                </a:solidFill>
                <a:latin typeface="Edwardian Script ITC" panose="030303020407070D0804" pitchFamily="66" charset="0"/>
              </a:rPr>
              <a:t>Allocated to  :- Obaidullah Khateeb</a:t>
            </a:r>
            <a:endParaRPr lang="en-IN" sz="3200" dirty="0">
              <a:solidFill>
                <a:srgbClr val="7030A0"/>
              </a:solidFill>
              <a:latin typeface="Edwardian Script ITC" panose="030303020407070D08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559657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3765" y="-172278"/>
            <a:ext cx="8623663" cy="848140"/>
          </a:xfrm>
        </p:spPr>
        <p:txBody>
          <a:bodyPr>
            <a:normAutofit/>
          </a:bodyPr>
          <a:lstStyle/>
          <a:p>
            <a:r>
              <a:rPr lang="en-IN" sz="5400" dirty="0" smtClean="0">
                <a:latin typeface="Edwardian Script ITC" panose="030303020407070D0804" pitchFamily="66" charset="0"/>
              </a:rPr>
              <a:t>Business Registration </a:t>
            </a:r>
            <a:endParaRPr lang="en-IN" sz="54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18" y="974102"/>
            <a:ext cx="6599583" cy="4313515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sp>
        <p:nvSpPr>
          <p:cNvPr id="5" name="TextBox 4"/>
          <p:cNvSpPr txBox="1"/>
          <p:nvPr/>
        </p:nvSpPr>
        <p:spPr>
          <a:xfrm>
            <a:off x="5923723" y="1855306"/>
            <a:ext cx="56984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rgbClr val="7030A0"/>
              </a:buClr>
              <a:buFont typeface="Wingdings" panose="05000000000000000000" pitchFamily="2" charset="2"/>
              <a:buChar char="Ø"/>
            </a:pPr>
            <a:r>
              <a:rPr lang="en-IN" sz="2400" b="1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ll MT" panose="02020503060305020303" pitchFamily="18" charset="0"/>
              </a:rPr>
              <a:t>Seller / Business Man </a:t>
            </a:r>
            <a:r>
              <a:rPr lang="en-IN" sz="2400" b="1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ll MT" panose="02020503060305020303" pitchFamily="18" charset="0"/>
              </a:rPr>
              <a:t>Can Register By </a:t>
            </a:r>
            <a:r>
              <a:rPr lang="en-IN" sz="2400" b="1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ll MT" panose="02020503060305020303" pitchFamily="18" charset="0"/>
              </a:rPr>
              <a:t>Filing Business Information </a:t>
            </a:r>
            <a:r>
              <a:rPr lang="en-IN" sz="2400" b="1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ll MT" panose="02020503060305020303" pitchFamily="18" charset="0"/>
              </a:rPr>
              <a:t>. </a:t>
            </a:r>
          </a:p>
          <a:p>
            <a:pPr>
              <a:buClr>
                <a:srgbClr val="7030A0"/>
              </a:buClr>
            </a:pPr>
            <a:endParaRPr lang="en-IN" sz="2400" dirty="0">
              <a:solidFill>
                <a:schemeClr val="tx1">
                  <a:lumMod val="95000"/>
                  <a:lumOff val="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648603" y="5526445"/>
            <a:ext cx="47310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 smtClean="0">
                <a:solidFill>
                  <a:srgbClr val="7030A0"/>
                </a:solidFill>
                <a:latin typeface="Edwardian Script ITC" panose="030303020407070D0804" pitchFamily="66" charset="0"/>
              </a:rPr>
              <a:t>Allocated to  :- Obaidullah Khateeb</a:t>
            </a:r>
            <a:endParaRPr lang="en-IN" sz="3200" dirty="0">
              <a:solidFill>
                <a:srgbClr val="7030A0"/>
              </a:solidFill>
              <a:latin typeface="Edwardian Script ITC" panose="030303020407070D08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1566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942" y="1"/>
            <a:ext cx="8623663" cy="633134"/>
          </a:xfrm>
        </p:spPr>
        <p:txBody>
          <a:bodyPr>
            <a:noAutofit/>
          </a:bodyPr>
          <a:lstStyle/>
          <a:p>
            <a:r>
              <a:rPr lang="en-IN" sz="5400" dirty="0" smtClean="0">
                <a:latin typeface="Edwardian Script ITC" panose="030303020407070D0804" pitchFamily="66" charset="0"/>
              </a:rPr>
              <a:t>Login Module</a:t>
            </a:r>
            <a:endParaRPr lang="en-IN" dirty="0">
              <a:latin typeface="Edwardian Script ITC" panose="030303020407070D0804" pitchFamily="66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94265"/>
            <a:ext cx="6485806" cy="3304489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sp>
        <p:nvSpPr>
          <p:cNvPr id="5" name="TextBox 4"/>
          <p:cNvSpPr txBox="1"/>
          <p:nvPr/>
        </p:nvSpPr>
        <p:spPr>
          <a:xfrm>
            <a:off x="583095" y="4860955"/>
            <a:ext cx="1134785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Clr>
                <a:srgbClr val="7030A0"/>
              </a:buClr>
              <a:buFont typeface="Wingdings" panose="05000000000000000000" pitchFamily="2" charset="2"/>
              <a:buChar char="Ø"/>
            </a:pPr>
            <a:r>
              <a:rPr lang="en-IN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ll MT" panose="02020503060305020303" pitchFamily="18" charset="0"/>
              </a:rPr>
              <a:t>Only Registered Users Are Allowed To Login By Entering Correct Credentials .</a:t>
            </a:r>
          </a:p>
          <a:p>
            <a:pPr marL="457200" indent="-457200">
              <a:buClr>
                <a:srgbClr val="7030A0"/>
              </a:buClr>
              <a:buFont typeface="Wingdings" panose="05000000000000000000" pitchFamily="2" charset="2"/>
              <a:buChar char="Ø"/>
            </a:pPr>
            <a:r>
              <a:rPr lang="en-IN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ll MT" panose="02020503060305020303" pitchFamily="18" charset="0"/>
              </a:rPr>
              <a:t>If Wrong Credentials Are Entered Then Access Is Denied . </a:t>
            </a:r>
          </a:p>
          <a:p>
            <a:pPr marL="457200" indent="-457200">
              <a:buClr>
                <a:srgbClr val="7030A0"/>
              </a:buClr>
              <a:buFont typeface="Wingdings" panose="05000000000000000000" pitchFamily="2" charset="2"/>
              <a:buChar char="Ø"/>
            </a:pPr>
            <a:r>
              <a:rPr lang="en-IN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ll MT" panose="02020503060305020303" pitchFamily="18" charset="0"/>
              </a:rPr>
              <a:t>If User Forgets Password Then Forget Password Option Is Available . </a:t>
            </a:r>
            <a:endParaRPr lang="en-IN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ll MT" panose="02020503060305020303" pitchFamily="18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9879" y="1314297"/>
            <a:ext cx="6286523" cy="311555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36195" dist="12700" dir="11400000" algn="tl" rotWithShape="0">
              <a:srgbClr val="000000">
                <a:alpha val="33000"/>
              </a:srgbClr>
            </a:outerShdw>
          </a:effectLst>
          <a:scene3d>
            <a:camera prst="perspectiveContrastingLeftFacing">
              <a:rot lat="540000" lon="2100000" rev="0"/>
            </a:camera>
            <a:lightRig rig="soft" dir="t"/>
          </a:scene3d>
          <a:sp3d contourW="12700" prstMaterial="matte">
            <a:bevelT w="63500" h="50800"/>
            <a:contourClr>
              <a:srgbClr val="C0C0C0"/>
            </a:contourClr>
          </a:sp3d>
        </p:spPr>
      </p:pic>
      <p:sp>
        <p:nvSpPr>
          <p:cNvPr id="3" name="TextBox 2"/>
          <p:cNvSpPr txBox="1"/>
          <p:nvPr/>
        </p:nvSpPr>
        <p:spPr>
          <a:xfrm rot="21343004">
            <a:off x="2033393" y="3992639"/>
            <a:ext cx="22220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8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dwardian Script ITC" panose="030303020407070D0804" pitchFamily="66" charset="0"/>
              </a:rPr>
              <a:t>User Name Page</a:t>
            </a:r>
            <a:endParaRPr lang="en-IN" sz="28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dwardian Script ITC" panose="030303020407070D0804" pitchFamily="66" charset="0"/>
            </a:endParaRPr>
          </a:p>
        </p:txBody>
      </p:sp>
      <p:sp>
        <p:nvSpPr>
          <p:cNvPr id="6" name="TextBox 5"/>
          <p:cNvSpPr txBox="1"/>
          <p:nvPr/>
        </p:nvSpPr>
        <p:spPr>
          <a:xfrm rot="626123">
            <a:off x="7234048" y="4339505"/>
            <a:ext cx="18758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8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dwardian Script ITC" panose="030303020407070D0804" pitchFamily="66" charset="0"/>
              </a:rPr>
              <a:t>Password Page</a:t>
            </a:r>
            <a:endParaRPr lang="en-IN" sz="28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dwardian Script ITC" panose="030303020407070D0804" pitchFamily="66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485806" y="401877"/>
            <a:ext cx="41953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200" dirty="0" smtClean="0">
                <a:solidFill>
                  <a:srgbClr val="7030A0"/>
                </a:solidFill>
                <a:latin typeface="Edwardian Script ITC" panose="030303020407070D0804" pitchFamily="66" charset="0"/>
              </a:rPr>
              <a:t>Allocated To :- Mujahid Shaikh</a:t>
            </a:r>
            <a:endParaRPr lang="en-IN" sz="3200" dirty="0">
              <a:solidFill>
                <a:srgbClr val="7030A0"/>
              </a:solidFill>
              <a:latin typeface="Edwardian Script ITC" panose="030303020407070D08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592377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rebuchet MS">
      <a:maj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nline-Business-PowerPoint-Template" id="{51286C3F-895F-0941-96E8-01E652DC1123}" vid="{525FCC5C-B4F3-A042-A84E-09D825DED6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Ebay-PowerPoint-Template</Template>
  <TotalTime>800</TotalTime>
  <Words>343</Words>
  <Application>Microsoft Office PowerPoint</Application>
  <PresentationFormat>Widescreen</PresentationFormat>
  <Paragraphs>57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Bell MT</vt:lpstr>
      <vt:lpstr>Edwardian Script ITC</vt:lpstr>
      <vt:lpstr>Freestyle Script</vt:lpstr>
      <vt:lpstr>Trebuchet MS</vt:lpstr>
      <vt:lpstr>Wingdings</vt:lpstr>
      <vt:lpstr>Office Theme</vt:lpstr>
      <vt:lpstr>PowerPoint Presentation</vt:lpstr>
      <vt:lpstr>PowerPoint Presentation</vt:lpstr>
      <vt:lpstr>PowerPoint Presentation</vt:lpstr>
      <vt:lpstr> eBay Online Shopping Store</vt:lpstr>
      <vt:lpstr>Individual Model Allocation</vt:lpstr>
      <vt:lpstr>Use Case Diagram</vt:lpstr>
      <vt:lpstr>Personal Registration </vt:lpstr>
      <vt:lpstr>Business Registration </vt:lpstr>
      <vt:lpstr>Login Module</vt:lpstr>
      <vt:lpstr>Profile Update Module</vt:lpstr>
      <vt:lpstr>Product Searching Module</vt:lpstr>
      <vt:lpstr>Cart</vt:lpstr>
      <vt:lpstr>Payment Module</vt:lpstr>
      <vt:lpstr>Message Searching Module</vt:lpstr>
      <vt:lpstr>Log Out Module</vt:lpstr>
      <vt:lpstr>Flow Chart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creator>Faisal</dc:creator>
  <cp:lastModifiedBy>Faisal</cp:lastModifiedBy>
  <cp:revision>57</cp:revision>
  <dcterms:created xsi:type="dcterms:W3CDTF">2022-12-14T14:14:42Z</dcterms:created>
  <dcterms:modified xsi:type="dcterms:W3CDTF">2022-12-21T17:51:56Z</dcterms:modified>
</cp:coreProperties>
</file>

<file path=docProps/thumbnail.jpeg>
</file>